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Lobster"/>
      <p:regular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obster-regular.fntdata"/><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55ab69c5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55ab69c5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55ab69c5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55ab69c5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55ab69c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55ab69c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55ab69c5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55ab69c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55ab69c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55ab69c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55ab69c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55ab69c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55ab69c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55ab69c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55ab69c5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55ab69c5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55ab69c5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5ab69c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55ab69c5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55ab69c5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www.youtube.com/watch?v=-EpH6MzMHsc" TargetMode="External"/><Relationship Id="rId5"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9" cy="4945200"/>
          </a:xfrm>
          <a:prstGeom prst="rect">
            <a:avLst/>
          </a:prstGeom>
          <a:noFill/>
          <a:ln>
            <a:noFill/>
          </a:ln>
        </p:spPr>
      </p:pic>
      <p:sp>
        <p:nvSpPr>
          <p:cNvPr id="55" name="Google Shape;55;p13"/>
          <p:cNvSpPr txBox="1"/>
          <p:nvPr>
            <p:ph type="ctrTitle"/>
          </p:nvPr>
        </p:nvSpPr>
        <p:spPr>
          <a:xfrm>
            <a:off x="228608" y="0"/>
            <a:ext cx="8520600" cy="20526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uk" sz="3600">
                <a:solidFill>
                  <a:srgbClr val="FFFFFF"/>
                </a:solidFill>
                <a:latin typeface="Lobster"/>
                <a:ea typeface="Lobster"/>
                <a:cs typeface="Lobster"/>
                <a:sym typeface="Lobster"/>
              </a:rPr>
              <a:t>Здiйснення карантинних та iнших санiтарних робiт</a:t>
            </a:r>
            <a:endParaRPr b="1" sz="3600">
              <a:solidFill>
                <a:srgbClr val="FFFFFF"/>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2"/>
          <p:cNvPicPr preferRelativeResize="0"/>
          <p:nvPr/>
        </p:nvPicPr>
        <p:blipFill rotWithShape="1">
          <a:blip r:embed="rId3">
            <a:alphaModFix/>
          </a:blip>
          <a:srcRect b="0" l="23338" r="24121" t="0"/>
          <a:stretch/>
        </p:blipFill>
        <p:spPr>
          <a:xfrm>
            <a:off x="0" y="0"/>
            <a:ext cx="9143999" cy="5143500"/>
          </a:xfrm>
          <a:prstGeom prst="rect">
            <a:avLst/>
          </a:prstGeom>
          <a:noFill/>
          <a:ln>
            <a:noFill/>
          </a:ln>
        </p:spPr>
      </p:pic>
      <p:sp>
        <p:nvSpPr>
          <p:cNvPr id="109" name="Google Shape;109;p22"/>
          <p:cNvSpPr txBox="1"/>
          <p:nvPr/>
        </p:nvSpPr>
        <p:spPr>
          <a:xfrm>
            <a:off x="347025" y="334625"/>
            <a:ext cx="8712900" cy="3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a:t>Звіти Всесвітньої організації охорони здоров'я (ВООЗ) показують, що 2004 року 5,3 млрд. осіб (83% населення світу) мали доступ до джерел чистої води (1990 року цей відсоток становив 78%). З 1,1 мільярда осіб, що не мають доступу до чистої питної води, 84% живуть в сільській місцевості. Ситуація особливо критична в країнах Африки на південь від Сахари, де 44 відсотки населення залишається без чистої питної води, а також в країнах Східної і Південної Азії[1].</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uk"/>
              <a:t>У міжнародному масштабі, для боротьби з гострими інфекційними захворюваннями та запровадженням деяких інших санітарних заходів, діють міжнародні двосторонні або багатосторонні конвенції (перша датована 1851 р.). 1951 року був ухвалений Міжнародний Санітарний Регламент, який встановив міжнародні санітарні правила замість діючих доти правил міжнародної санітарної конвенції.</a:t>
            </a:r>
            <a:endParaRPr b="1"/>
          </a:p>
        </p:txBody>
      </p:sp>
      <p:pic>
        <p:nvPicPr>
          <p:cNvPr descr="Новая серия Детектив уже на канале - http://bit.ly/2Ig2FF5&#10;Все новые серии Фиксиков здесь http://bit.ly/Fixiki_sborniki&#10;Зачем постоянно мыть руки? Оказывается, на свете много опасных микробов! Значит, нужно с ними как-то сражаться! - догадываются ДимДимыч и Нолик, и приступают к решительным действиям… &#10;&#10;&quot;Фиксики&quot; - образовательные мультики для школьников и маленьких детей, где простым языком объясняется устройство сложных вещей. В сериях мультсериала вы легко найдете ответ на вопрос: &quot;Как это сделано?&quot; Наука для детей стала доступнее и интереснее вместе с маленькими веселыми человечками - Фиксиками!&#10;&#10;Смотрите самые новые серии Фиксиков 2017:&#10;Витамины - https://www.youtube.com/watch?v=6LHgo4ziw4c&#10;Утюг - https://www.youtube.com/watch?v=8B6utR2uglc&#10;Зонтик - https://www.youtube.com/watch?v=Wudh0tS4kqA&#10;Светофор - http://bit.ly/2RvZuJ5&#10;Камень - http://bit.ly/2EgkPUF&#10;Маскарад - http://bit.ly/2rXxTG4&#10;&#10;&#10;Смотрите Фиксиков в приложении YouTube Детям. Самые лучшие мультфильмы! - https://ytkids.app.goo.gl/cx9u&#10;&quot;Фиксиклуб&quot; - развивающие игры с фиксиками - http://www.fixiclub.ru&#10;Группа мультсериала &quot;Фиксики&quot; &#10;ВКонтакте - http://vk.com/fixiki&#10;Facebook - http://www.facebook.com/fixiki&#10;Twitter - https://twitter.com/2fixika" id="110" name="Google Shape;110;p22" title="Фиксики - Микробы | Познавательные мультики для детей">
            <a:hlinkClick r:id="rId4"/>
          </p:cNvPr>
          <p:cNvPicPr preferRelativeResize="0"/>
          <p:nvPr/>
        </p:nvPicPr>
        <p:blipFill>
          <a:blip r:embed="rId5">
            <a:alphaModFix/>
          </a:blip>
          <a:stretch>
            <a:fillRect/>
          </a:stretch>
        </p:blipFill>
        <p:spPr>
          <a:xfrm>
            <a:off x="5518000" y="2953750"/>
            <a:ext cx="3626000" cy="218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1161300" y="0"/>
            <a:ext cx="5952003" cy="5143500"/>
          </a:xfrm>
          <a:prstGeom prst="rect">
            <a:avLst/>
          </a:prstGeom>
          <a:noFill/>
          <a:ln>
            <a:noFill/>
          </a:ln>
        </p:spPr>
      </p:pic>
      <p:sp>
        <p:nvSpPr>
          <p:cNvPr id="116" name="Google Shape;116;p23"/>
          <p:cNvSpPr txBox="1"/>
          <p:nvPr/>
        </p:nvSpPr>
        <p:spPr>
          <a:xfrm>
            <a:off x="2724350" y="2162700"/>
            <a:ext cx="4338000" cy="10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3000">
                <a:latin typeface="Lobster"/>
                <a:ea typeface="Lobster"/>
                <a:cs typeface="Lobster"/>
                <a:sym typeface="Lobster"/>
              </a:rPr>
              <a:t>Дякую за увагу!</a:t>
            </a:r>
            <a:endParaRPr sz="3000">
              <a:latin typeface="Lobster"/>
              <a:ea typeface="Lobster"/>
              <a:cs typeface="Lobster"/>
              <a:sym typeface="Lobste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470950" y="0"/>
            <a:ext cx="7718758" cy="5143499"/>
          </a:xfrm>
          <a:prstGeom prst="rect">
            <a:avLst/>
          </a:prstGeom>
          <a:noFill/>
          <a:ln>
            <a:noFill/>
          </a:ln>
        </p:spPr>
      </p:pic>
      <p:sp>
        <p:nvSpPr>
          <p:cNvPr id="61" name="Google Shape;61;p14"/>
          <p:cNvSpPr txBox="1"/>
          <p:nvPr/>
        </p:nvSpPr>
        <p:spPr>
          <a:xfrm>
            <a:off x="1723500" y="101000"/>
            <a:ext cx="6597300" cy="17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a:solidFill>
                  <a:schemeClr val="lt1"/>
                </a:solidFill>
              </a:rPr>
              <a:t>Каранти́н — це адміністративні та медико-санітарні заходи на обмеження контактів інфікованої або підозрілої на інфікування особи (осіб), тварини, вантажу, товару, транспортного засобу, населеного пункту, на рівні країни або між державами, що застосовуються для запобігання поширенню деяких небезпечних інфекційних хвороб</a:t>
            </a:r>
            <a:r>
              <a:rPr lang="uk">
                <a:solidFill>
                  <a:srgbClr val="434343"/>
                </a:solidFill>
              </a:rPr>
              <a:t>.</a:t>
            </a:r>
            <a:endParaRPr>
              <a:solidFill>
                <a:srgbClr val="434343"/>
              </a:solidFill>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t/>
            </a:r>
            <a:endParaRPr>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2500"/>
                                        <p:tgtEl>
                                          <p:spTgt spid="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b="10386" l="0" r="0" t="3776"/>
          <a:stretch/>
        </p:blipFill>
        <p:spPr>
          <a:xfrm>
            <a:off x="0" y="0"/>
            <a:ext cx="9144000" cy="5946907"/>
          </a:xfrm>
          <a:prstGeom prst="rect">
            <a:avLst/>
          </a:prstGeom>
          <a:noFill/>
          <a:ln>
            <a:noFill/>
          </a:ln>
        </p:spPr>
      </p:pic>
      <p:sp>
        <p:nvSpPr>
          <p:cNvPr id="67" name="Google Shape;67;p15"/>
          <p:cNvSpPr txBox="1"/>
          <p:nvPr/>
        </p:nvSpPr>
        <p:spPr>
          <a:xfrm>
            <a:off x="0" y="0"/>
            <a:ext cx="8675700" cy="3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1800">
                <a:solidFill>
                  <a:srgbClr val="FFFFFF"/>
                </a:solidFill>
                <a:latin typeface="Times New Roman"/>
                <a:ea typeface="Times New Roman"/>
                <a:cs typeface="Times New Roman"/>
                <a:sym typeface="Times New Roman"/>
              </a:rPr>
              <a:t>Первинне слово «карантин» означало «час, що триває сорок днів» . 1368 року 60-й венеціанський дож Андреа Контаріні видав указ про необхідність примусового поселення тих людей, що прибували до Венеції, на окраїні міста в спеціально відведених будинках протягом 40 днів з постійним спостереженням за ними</a:t>
            </a:r>
            <a:r>
              <a:rPr baseline="30000" lang="uk" sz="1800">
                <a:solidFill>
                  <a:srgbClr val="FFFFFF"/>
                </a:solidFill>
                <a:latin typeface="Times New Roman"/>
                <a:ea typeface="Times New Roman"/>
                <a:cs typeface="Times New Roman"/>
                <a:sym typeface="Times New Roman"/>
              </a:rPr>
              <a:t>[1]</a:t>
            </a:r>
            <a:r>
              <a:rPr lang="uk" sz="1800">
                <a:solidFill>
                  <a:srgbClr val="FFFFFF"/>
                </a:solidFill>
                <a:latin typeface="Times New Roman"/>
                <a:ea typeface="Times New Roman"/>
                <a:cs typeface="Times New Roman"/>
                <a:sym typeface="Times New Roman"/>
              </a:rPr>
              <a:t>. Існує також думка, що вперше карантинні закони були видані тільки у 1374 р., в італійському місті Реджія .</a:t>
            </a:r>
            <a:r>
              <a:rPr baseline="30000" lang="uk" sz="1800">
                <a:solidFill>
                  <a:srgbClr val="FFFFFF"/>
                </a:solidFill>
                <a:latin typeface="Times New Roman"/>
                <a:ea typeface="Times New Roman"/>
                <a:cs typeface="Times New Roman"/>
                <a:sym typeface="Times New Roman"/>
              </a:rPr>
              <a:t>[2]</a:t>
            </a:r>
            <a:r>
              <a:rPr lang="uk" sz="1800">
                <a:solidFill>
                  <a:srgbClr val="FFFFFF"/>
                </a:solidFill>
                <a:latin typeface="Times New Roman"/>
                <a:ea typeface="Times New Roman"/>
                <a:cs typeface="Times New Roman"/>
                <a:sym typeface="Times New Roman"/>
              </a:rPr>
              <a:t> Але лише в кінці XVIII століття вкоренилось і друге значення цього слова — «власне будинок, в якому приїжджі із заразливих місць мусять  перебувати». Карантин проводили при багатьох інфекційних хворобах, передусім віспі і чумі, до XX ст., як тепер зрозуміло зовсім невиправдано, тривав сорок днів, адже при найбільш заразних хворобах інкубаційний період триває значно менше. Карантин також означає у широкому вжитку ще й споруду для ізоляції хворих чи потенційно хворих, зокрема частину порту для прибулих суден.</a:t>
            </a:r>
            <a:endParaRPr sz="1800">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14155" l="0" r="4168" t="0"/>
          <a:stretch/>
        </p:blipFill>
        <p:spPr>
          <a:xfrm>
            <a:off x="97800" y="-35051"/>
            <a:ext cx="9046200" cy="5455602"/>
          </a:xfrm>
          <a:prstGeom prst="rect">
            <a:avLst/>
          </a:prstGeom>
          <a:noFill/>
          <a:ln>
            <a:noFill/>
          </a:ln>
        </p:spPr>
      </p:pic>
      <p:sp>
        <p:nvSpPr>
          <p:cNvPr id="73" name="Google Shape;73;p16"/>
          <p:cNvSpPr txBox="1"/>
          <p:nvPr/>
        </p:nvSpPr>
        <p:spPr>
          <a:xfrm>
            <a:off x="97800" y="74350"/>
            <a:ext cx="8948400" cy="17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a:t>Нині карантинні заходи чітко прописані в Міжнародних медико-санітарних правилах (ММСП) 2005 року. Відмінною особливістю нової редакції ММСП є новий список «інфекційних захворювань, які увійшли до переліку подій, що можуть являти собою надзвичайну ситуацію в системі охорони здоров'я в міжнародному масштабі».</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b="0" l="0" r="23658" t="0"/>
          <a:stretch/>
        </p:blipFill>
        <p:spPr>
          <a:xfrm>
            <a:off x="0" y="0"/>
            <a:ext cx="8960850" cy="5143500"/>
          </a:xfrm>
          <a:prstGeom prst="rect">
            <a:avLst/>
          </a:prstGeom>
          <a:noFill/>
          <a:ln>
            <a:noFill/>
          </a:ln>
        </p:spPr>
      </p:pic>
      <p:sp>
        <p:nvSpPr>
          <p:cNvPr id="79" name="Google Shape;79;p17"/>
          <p:cNvSpPr txBox="1"/>
          <p:nvPr/>
        </p:nvSpPr>
        <p:spPr>
          <a:xfrm>
            <a:off x="0" y="0"/>
            <a:ext cx="9144000" cy="37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sz="1800" u="sng">
                <a:solidFill>
                  <a:srgbClr val="FFFFFF"/>
                </a:solidFill>
              </a:rPr>
              <a:t>«Карантин — це обмеження діяльності і/або відокремлення від інших підозрілих на зараження осіб, які не є хворими, або підозрілих на зараження багажу, контейнерів, засобів перевезення чи товарів таким чином, щоб запобігти можливому поширенню інфекції чи контамінації».</a:t>
            </a:r>
            <a:endParaRPr sz="1800" u="sng">
              <a:solidFill>
                <a:srgbClr val="FFFFFF"/>
              </a:solidFill>
            </a:endParaRPr>
          </a:p>
          <a:p>
            <a:pPr indent="0" lvl="0" marL="0" rtl="0" algn="l">
              <a:spcBef>
                <a:spcPts val="0"/>
              </a:spcBef>
              <a:spcAft>
                <a:spcPts val="0"/>
              </a:spcAft>
              <a:buNone/>
            </a:pPr>
            <a:r>
              <a:rPr lang="uk" sz="1800" u="sng">
                <a:solidFill>
                  <a:srgbClr val="FFFFFF"/>
                </a:solidFill>
              </a:rPr>
              <a:t>У рамках цивільного захисту населення повний карантин — це сувора ізоляція осередка зараження (аж до застосування збройної охорони), організація постійного медичного спостереження і спеціального постачання населення. Карантинний режим вводять при виникненні будь-яких інфекційних хвороб на рівні установи, закладу, району тощо, а от на рівні цілої держави або міждержавний повний карантин може бути введений нині тільки у випадку виникнення легеневої форми чуми або появи натуральної віспи, що була ерадикована з природного середовища нашої планети, але можливо залишилась у вигляді лабораторних вірусних культур у арсеналі біологічної зброї деяких країн.</a:t>
            </a:r>
            <a:endParaRPr sz="1800" u="sng">
              <a:solidFill>
                <a:srgbClr val="FFFFFF"/>
              </a:solidFill>
            </a:endParaRPr>
          </a:p>
          <a:p>
            <a:pPr indent="0" lvl="0" marL="0" rtl="0" algn="l">
              <a:spcBef>
                <a:spcPts val="0"/>
              </a:spcBef>
              <a:spcAft>
                <a:spcPts val="0"/>
              </a:spcAft>
              <a:buNone/>
            </a:pPr>
            <a:r>
              <a:t/>
            </a:r>
            <a:endParaRPr sz="1800" u="sng">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6036000" y="1022031"/>
            <a:ext cx="3108000" cy="4121469"/>
          </a:xfrm>
          <a:prstGeom prst="rect">
            <a:avLst/>
          </a:prstGeom>
          <a:noFill/>
          <a:ln>
            <a:noFill/>
          </a:ln>
        </p:spPr>
      </p:pic>
      <p:sp>
        <p:nvSpPr>
          <p:cNvPr id="85" name="Google Shape;85;p18"/>
          <p:cNvSpPr txBox="1"/>
          <p:nvPr/>
        </p:nvSpPr>
        <p:spPr>
          <a:xfrm>
            <a:off x="0" y="0"/>
            <a:ext cx="6036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a:t>Є ще терміни, які використовують у міжнародній медичній практиці та їх визначено у ММСП 2005 р.</a:t>
            </a:r>
            <a:endParaRPr/>
          </a:p>
          <a:p>
            <a:pPr indent="0" lvl="0" marL="0" rtl="0" algn="l">
              <a:spcBef>
                <a:spcPts val="0"/>
              </a:spcBef>
              <a:spcAft>
                <a:spcPts val="0"/>
              </a:spcAft>
              <a:buNone/>
            </a:pPr>
            <a:r>
              <a:rPr lang="uk"/>
              <a:t>«Контамінація — це наявність інфекційного або токсичного агента на поверхні тіла людини чи тварини, в / або на продукті, виготовлених для вживання, чи на інших неживих предметах, включаючи засоби перевезення, що може представляти ризик для здоров'я населення»;</a:t>
            </a:r>
            <a:endParaRPr/>
          </a:p>
          <a:p>
            <a:pPr indent="0" lvl="0" marL="0" rtl="0" algn="l">
              <a:spcBef>
                <a:spcPts val="0"/>
              </a:spcBef>
              <a:spcAft>
                <a:spcPts val="0"/>
              </a:spcAft>
              <a:buNone/>
            </a:pPr>
            <a:r>
              <a:rPr lang="uk"/>
              <a:t>«Ізоляція — це відокремлення хворих або заражених осіб чи контейнерів, засобів перевезення, багажу, товарів або поштових відправлень від інших таким чином, щоб запобігти поширенню інфекційної хвороби або контамінації»;</a:t>
            </a:r>
            <a:endParaRPr/>
          </a:p>
          <a:p>
            <a:pPr indent="0" lvl="0" marL="0" rtl="0" algn="l">
              <a:spcBef>
                <a:spcPts val="0"/>
              </a:spcBef>
              <a:spcAft>
                <a:spcPts val="0"/>
              </a:spcAft>
              <a:buNone/>
            </a:pPr>
            <a:r>
              <a:rPr lang="uk"/>
              <a:t>«Підозрілий на зараження — це термін, що застосовують стосовно особи, багажу, вантажів, контейнерів, засобів перевезення, товарів або поштових відправлень, які, за думкою країни-учасника, піддавалися або могли піддаватися ризику для здоров'я населення і можуть бути можливим джерелом поширення хвороби»;</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1624" y="0"/>
            <a:ext cx="8988850" cy="5069125"/>
          </a:xfrm>
          <a:prstGeom prst="rect">
            <a:avLst/>
          </a:prstGeom>
          <a:noFill/>
          <a:ln>
            <a:noFill/>
          </a:ln>
        </p:spPr>
      </p:pic>
      <p:sp>
        <p:nvSpPr>
          <p:cNvPr id="91" name="Google Shape;91;p19"/>
          <p:cNvSpPr txBox="1"/>
          <p:nvPr/>
        </p:nvSpPr>
        <p:spPr>
          <a:xfrm>
            <a:off x="173525" y="223100"/>
            <a:ext cx="8167500" cy="44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uk">
                <a:solidFill>
                  <a:srgbClr val="FFFFFF"/>
                </a:solidFill>
              </a:rPr>
              <a:t>Групи інфекційних хвороб, які регулюються ММСП 2005 р.</a:t>
            </a:r>
            <a:endParaRPr>
              <a:solidFill>
                <a:srgbClr val="FFFFFF"/>
              </a:solidFill>
            </a:endParaRPr>
          </a:p>
          <a:p>
            <a:pPr indent="0" lvl="0" marL="0" rtl="0" algn="l">
              <a:spcBef>
                <a:spcPts val="0"/>
              </a:spcBef>
              <a:spcAft>
                <a:spcPts val="0"/>
              </a:spcAft>
              <a:buNone/>
            </a:pPr>
            <a:r>
              <a:rPr lang="uk">
                <a:solidFill>
                  <a:srgbClr val="FFFFFF"/>
                </a:solidFill>
              </a:rPr>
              <a:t>Згідно з додатком № 2 ММСП-2005 він розділений на дві групи.</a:t>
            </a:r>
            <a:endParaRPr>
              <a:solidFill>
                <a:srgbClr val="FFFFFF"/>
              </a:solidFill>
            </a:endParaRPr>
          </a:p>
          <a:p>
            <a:pPr indent="0" lvl="0" marL="0" rtl="0" algn="l">
              <a:spcBef>
                <a:spcPts val="0"/>
              </a:spcBef>
              <a:spcAft>
                <a:spcPts val="0"/>
              </a:spcAft>
              <a:buNone/>
            </a:pPr>
            <a:r>
              <a:rPr lang="uk">
                <a:solidFill>
                  <a:srgbClr val="FFFFFF"/>
                </a:solidFill>
              </a:rPr>
              <a:t>Перша група — «хвороби, які є незвичайними і можуть мати серйозний вплив на здоров'я населення»: віспа, поліомієліт, зумовлений диким поліовірусом, людський грип, який спричинює новий підтип (пандемічний), тяжкий гострий респіраторний синдром .</a:t>
            </a:r>
            <a:endParaRPr>
              <a:solidFill>
                <a:srgbClr val="FFFFFF"/>
              </a:solidFill>
            </a:endParaRPr>
          </a:p>
          <a:p>
            <a:pPr indent="0" lvl="0" marL="0" rtl="0" algn="l">
              <a:spcBef>
                <a:spcPts val="0"/>
              </a:spcBef>
              <a:spcAft>
                <a:spcPts val="0"/>
              </a:spcAft>
              <a:buNone/>
            </a:pPr>
            <a:r>
              <a:rPr lang="uk">
                <a:solidFill>
                  <a:srgbClr val="FFFFFF"/>
                </a:solidFill>
              </a:rPr>
              <a:t>Друга група — це «хвороби, будь-яку подію з якими завжди оцінюють як небезпечну, оскільки ці інфекції виявили здатність чинити серйозний вплив на здоров'я населення і швидко поширюватися в міжнародних масштабах»: натуральна віспа, холера, легенева форма чуми, жовта гарячка, гарячка Ласса, хвороба, яку спричинює вірус Марбург, хвороба, яку спричинює вірус Ебола, гарячка Західного Нілу, хвороба, яку спричинює вірус Зіка. Сюди ж ММСП-2005 відносять інфекційні хвороби, «які становлять особливу національну та регіональну проблему»: гарячка денге для Азії та Південної Америки, гарячка Ріфт Валлі для Африки, менінгококова інфекція для країн Центральної Африки («менінгітний пояс»), Саудівської Аравії в період хаджу.</a:t>
            </a:r>
            <a:endParaRPr>
              <a:solidFill>
                <a:srgbClr val="FFFFFF"/>
              </a:solidFill>
            </a:endParaRPr>
          </a:p>
          <a:p>
            <a:pPr indent="0" lvl="0" marL="0" rtl="0" algn="l">
              <a:spcBef>
                <a:spcPts val="0"/>
              </a:spcBef>
              <a:spcAft>
                <a:spcPts val="0"/>
              </a:spcAft>
              <a:buNone/>
            </a:pPr>
            <a:r>
              <a:rPr lang="uk">
                <a:solidFill>
                  <a:srgbClr val="FFFFFF"/>
                </a:solidFill>
              </a:rPr>
              <a:t>Термін «особливо небезпечні хвороби» в міжнародній медичній практиці не існує.</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b="0" l="6023" r="0" t="37248"/>
          <a:stretch/>
        </p:blipFill>
        <p:spPr>
          <a:xfrm>
            <a:off x="0" y="0"/>
            <a:ext cx="9144000" cy="5143499"/>
          </a:xfrm>
          <a:prstGeom prst="rect">
            <a:avLst/>
          </a:prstGeom>
          <a:noFill/>
          <a:ln>
            <a:noFill/>
          </a:ln>
        </p:spPr>
      </p:pic>
      <p:sp>
        <p:nvSpPr>
          <p:cNvPr id="97" name="Google Shape;97;p20"/>
          <p:cNvSpPr txBox="1"/>
          <p:nvPr/>
        </p:nvSpPr>
        <p:spPr>
          <a:xfrm>
            <a:off x="198300" y="247875"/>
            <a:ext cx="8861700" cy="12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uk" sz="1800">
                <a:solidFill>
                  <a:srgbClr val="222222"/>
                </a:solidFill>
              </a:rPr>
              <a:t>Санітар́ія</a:t>
            </a:r>
            <a:r>
              <a:rPr lang="uk" sz="1800">
                <a:solidFill>
                  <a:srgbClr val="222222"/>
                </a:solidFill>
              </a:rPr>
              <a:t> (від лат. </a:t>
            </a:r>
            <a:r>
              <a:rPr i="1" lang="uk" sz="1800">
                <a:solidFill>
                  <a:srgbClr val="222222"/>
                </a:solidFill>
              </a:rPr>
              <a:t>sanitas</a:t>
            </a:r>
            <a:r>
              <a:rPr lang="uk" sz="1800">
                <a:solidFill>
                  <a:srgbClr val="222222"/>
                </a:solidFill>
              </a:rPr>
              <a:t>, що означає здоров'я) — сукупність практичних заходів, спрямованих на оздоровлення оточення людини. Санітар́ія впроваджує у життя вимоги та норми, що їх обґрунтовує гігієна.</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1"/>
          <p:cNvPicPr preferRelativeResize="0"/>
          <p:nvPr/>
        </p:nvPicPr>
        <p:blipFill rotWithShape="1">
          <a:blip r:embed="rId3">
            <a:alphaModFix/>
          </a:blip>
          <a:srcRect b="-6139" l="12502" r="12495" t="6140"/>
          <a:stretch/>
        </p:blipFill>
        <p:spPr>
          <a:xfrm>
            <a:off x="0" y="0"/>
            <a:ext cx="9144000" cy="5143500"/>
          </a:xfrm>
          <a:prstGeom prst="rect">
            <a:avLst/>
          </a:prstGeom>
          <a:noFill/>
          <a:ln>
            <a:noFill/>
          </a:ln>
        </p:spPr>
      </p:pic>
      <p:sp>
        <p:nvSpPr>
          <p:cNvPr id="103" name="Google Shape;103;p21"/>
          <p:cNvSpPr txBox="1"/>
          <p:nvPr/>
        </p:nvSpPr>
        <p:spPr>
          <a:xfrm>
            <a:off x="520575" y="1797150"/>
            <a:ext cx="8328900" cy="3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uk"/>
              <a:t>Відповідно до галузі діяльності, санітар́ію поділяють на промислову, сільську, житлову, комунальну, харчову, військову та шкільну. До санітар́ії належать також санітар́на охорона атмосферного повітря, </a:t>
            </a:r>
            <a:r>
              <a:rPr lang="uk"/>
              <a:t>водойм</a:t>
            </a:r>
            <a:r>
              <a:rPr lang="uk"/>
              <a:t>, санітар́на охорона кордонів, санітар́не законодавство і санітар́на статистика. У практичному житті санітарні заходи дуже часто поєднуються з протиепідемічними.</a:t>
            </a:r>
            <a:endParaRPr/>
          </a:p>
          <a:p>
            <a:pPr indent="0" lvl="0" marL="0" rtl="0" algn="l">
              <a:spcBef>
                <a:spcPts val="0"/>
              </a:spcBef>
              <a:spcAft>
                <a:spcPts val="0"/>
              </a:spcAft>
              <a:buNone/>
            </a:pPr>
            <a:r>
              <a:t/>
            </a:r>
            <a:endParaRPr/>
          </a:p>
          <a:p>
            <a:pPr indent="0" lvl="0" marL="0" rtl="0" algn="l">
              <a:spcBef>
                <a:spcPts val="0"/>
              </a:spcBef>
              <a:spcAft>
                <a:spcPts val="0"/>
              </a:spcAft>
              <a:buNone/>
            </a:pPr>
            <a:r>
              <a:rPr lang="uk"/>
              <a:t>Чітка робота санітарних служб допомагає запобігти спалаху небезпечних захворювань шляхом організації постачання питної води, збору сміття і безпечного видаленням відходів життєдіяльності людини. Санітарія є центром політики громадської охорони здоров'я.</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